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Lst>
  <p:sldSz cx="6858000" cy="9906000" type="A4"/>
  <p:notesSz cx="6888163" cy="10020300"/>
  <p:defaultTextStyle>
    <a:defPPr>
      <a:defRPr lang="en-US"/>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8" algn="l" defTabSz="914239" rtl="0" eaLnBrk="1" latinLnBrk="0" hangingPunct="1">
      <a:defRPr sz="1800" kern="1200">
        <a:solidFill>
          <a:schemeClr val="tx1"/>
        </a:solidFill>
        <a:latin typeface="+mn-lt"/>
        <a:ea typeface="+mn-ea"/>
        <a:cs typeface="+mn-cs"/>
      </a:defRPr>
    </a:lvl4pPr>
    <a:lvl5pPr marL="1828477" algn="l" defTabSz="914239" rtl="0" eaLnBrk="1" latinLnBrk="0" hangingPunct="1">
      <a:defRPr sz="1800" kern="1200">
        <a:solidFill>
          <a:schemeClr val="tx1"/>
        </a:solidFill>
        <a:latin typeface="+mn-lt"/>
        <a:ea typeface="+mn-ea"/>
        <a:cs typeface="+mn-cs"/>
      </a:defRPr>
    </a:lvl5pPr>
    <a:lvl6pPr marL="2285596" algn="l" defTabSz="914239" rtl="0" eaLnBrk="1" latinLnBrk="0" hangingPunct="1">
      <a:defRPr sz="1800" kern="1200">
        <a:solidFill>
          <a:schemeClr val="tx1"/>
        </a:solidFill>
        <a:latin typeface="+mn-lt"/>
        <a:ea typeface="+mn-ea"/>
        <a:cs typeface="+mn-cs"/>
      </a:defRPr>
    </a:lvl6pPr>
    <a:lvl7pPr marL="2742716" algn="l" defTabSz="914239" rtl="0" eaLnBrk="1" latinLnBrk="0" hangingPunct="1">
      <a:defRPr sz="1800" kern="1200">
        <a:solidFill>
          <a:schemeClr val="tx1"/>
        </a:solidFill>
        <a:latin typeface="+mn-lt"/>
        <a:ea typeface="+mn-ea"/>
        <a:cs typeface="+mn-cs"/>
      </a:defRPr>
    </a:lvl7pPr>
    <a:lvl8pPr marL="3199835" algn="l" defTabSz="914239" rtl="0" eaLnBrk="1" latinLnBrk="0" hangingPunct="1">
      <a:defRPr sz="1800" kern="1200">
        <a:solidFill>
          <a:schemeClr val="tx1"/>
        </a:solidFill>
        <a:latin typeface="+mn-lt"/>
        <a:ea typeface="+mn-ea"/>
        <a:cs typeface="+mn-cs"/>
      </a:defRPr>
    </a:lvl8pPr>
    <a:lvl9pPr marL="3656954" algn="l" defTabSz="91423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001D"/>
    <a:srgbClr val="A50021"/>
    <a:srgbClr val="993366"/>
    <a:srgbClr val="9B8981"/>
    <a:srgbClr val="6F4D61"/>
    <a:srgbClr val="FF3300"/>
    <a:srgbClr val="F9AD6F"/>
    <a:srgbClr val="594C45"/>
    <a:srgbClr val="F672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12" autoAdjust="0"/>
  </p:normalViewPr>
  <p:slideViewPr>
    <p:cSldViewPr>
      <p:cViewPr varScale="1">
        <p:scale>
          <a:sx n="49" d="100"/>
          <a:sy n="49" d="100"/>
        </p:scale>
        <p:origin x="2334" y="5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19" indent="0" algn="ctr">
              <a:buNone/>
              <a:defRPr>
                <a:solidFill>
                  <a:schemeClr val="tx1">
                    <a:tint val="75000"/>
                  </a:schemeClr>
                </a:solidFill>
              </a:defRPr>
            </a:lvl2pPr>
            <a:lvl3pPr marL="914239" indent="0" algn="ctr">
              <a:buNone/>
              <a:defRPr>
                <a:solidFill>
                  <a:schemeClr val="tx1">
                    <a:tint val="75000"/>
                  </a:schemeClr>
                </a:solidFill>
              </a:defRPr>
            </a:lvl3pPr>
            <a:lvl4pPr marL="1371358" indent="0" algn="ctr">
              <a:buNone/>
              <a:defRPr>
                <a:solidFill>
                  <a:schemeClr val="tx1">
                    <a:tint val="75000"/>
                  </a:schemeClr>
                </a:solidFill>
              </a:defRPr>
            </a:lvl4pPr>
            <a:lvl5pPr marL="1828477" indent="0" algn="ctr">
              <a:buNone/>
              <a:defRPr>
                <a:solidFill>
                  <a:schemeClr val="tx1">
                    <a:tint val="75000"/>
                  </a:schemeClr>
                </a:solidFill>
              </a:defRPr>
            </a:lvl5pPr>
            <a:lvl6pPr marL="2285596" indent="0" algn="ctr">
              <a:buNone/>
              <a:defRPr>
                <a:solidFill>
                  <a:schemeClr val="tx1">
                    <a:tint val="75000"/>
                  </a:schemeClr>
                </a:solidFill>
              </a:defRPr>
            </a:lvl6pPr>
            <a:lvl7pPr marL="2742716" indent="0" algn="ctr">
              <a:buNone/>
              <a:defRPr>
                <a:solidFill>
                  <a:schemeClr val="tx1">
                    <a:tint val="75000"/>
                  </a:schemeClr>
                </a:solidFill>
              </a:defRPr>
            </a:lvl7pPr>
            <a:lvl8pPr marL="3199835" indent="0" algn="ctr">
              <a:buNone/>
              <a:defRPr>
                <a:solidFill>
                  <a:schemeClr val="tx1">
                    <a:tint val="75000"/>
                  </a:schemeClr>
                </a:solidFill>
              </a:defRPr>
            </a:lvl8pPr>
            <a:lvl9pPr marL="3656954"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3"/>
            <a:ext cx="1543050" cy="845220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703"/>
            <a:ext cx="4514850" cy="84522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90"/>
            <a:ext cx="5829300" cy="2166936"/>
          </a:xfrm>
        </p:spPr>
        <p:txBody>
          <a:bodyPr anchor="b"/>
          <a:lstStyle>
            <a:lvl1pPr marL="0" indent="0">
              <a:buNone/>
              <a:defRPr sz="2000">
                <a:solidFill>
                  <a:schemeClr val="tx1">
                    <a:tint val="75000"/>
                  </a:schemeClr>
                </a:solidFill>
              </a:defRPr>
            </a:lvl1pPr>
            <a:lvl2pPr marL="457119" indent="0">
              <a:buNone/>
              <a:defRPr sz="1800">
                <a:solidFill>
                  <a:schemeClr val="tx1">
                    <a:tint val="75000"/>
                  </a:schemeClr>
                </a:solidFill>
              </a:defRPr>
            </a:lvl2pPr>
            <a:lvl3pPr marL="914239" indent="0">
              <a:buNone/>
              <a:defRPr sz="1600">
                <a:solidFill>
                  <a:schemeClr val="tx1">
                    <a:tint val="75000"/>
                  </a:schemeClr>
                </a:solidFill>
              </a:defRPr>
            </a:lvl3pPr>
            <a:lvl4pPr marL="1371358" indent="0">
              <a:buNone/>
              <a:defRPr sz="1400">
                <a:solidFill>
                  <a:schemeClr val="tx1">
                    <a:tint val="75000"/>
                  </a:schemeClr>
                </a:solidFill>
              </a:defRPr>
            </a:lvl4pPr>
            <a:lvl5pPr marL="1828477" indent="0">
              <a:buNone/>
              <a:defRPr sz="1400">
                <a:solidFill>
                  <a:schemeClr val="tx1">
                    <a:tint val="75000"/>
                  </a:schemeClr>
                </a:solidFill>
              </a:defRPr>
            </a:lvl5pPr>
            <a:lvl6pPr marL="2285596" indent="0">
              <a:buNone/>
              <a:defRPr sz="1400">
                <a:solidFill>
                  <a:schemeClr val="tx1">
                    <a:tint val="75000"/>
                  </a:schemeClr>
                </a:solidFill>
              </a:defRPr>
            </a:lvl6pPr>
            <a:lvl7pPr marL="2742716" indent="0">
              <a:buNone/>
              <a:defRPr sz="1400">
                <a:solidFill>
                  <a:schemeClr val="tx1">
                    <a:tint val="75000"/>
                  </a:schemeClr>
                </a:solidFill>
              </a:defRPr>
            </a:lvl7pPr>
            <a:lvl8pPr marL="3199835" indent="0">
              <a:buNone/>
              <a:defRPr sz="1400">
                <a:solidFill>
                  <a:schemeClr val="tx1">
                    <a:tint val="75000"/>
                  </a:schemeClr>
                </a:solidFill>
              </a:defRPr>
            </a:lvl8pPr>
            <a:lvl9pPr marL="3656954"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311404"/>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3" y="2217386"/>
            <a:ext cx="3030141" cy="924101"/>
          </a:xfrm>
        </p:spPr>
        <p:txBody>
          <a:bodyPr anchor="b"/>
          <a:lstStyle>
            <a:lvl1pPr marL="0" indent="0">
              <a:buNone/>
              <a:defRPr sz="2400" b="1"/>
            </a:lvl1pPr>
            <a:lvl2pPr marL="457119" indent="0">
              <a:buNone/>
              <a:defRPr sz="2000" b="1"/>
            </a:lvl2pPr>
            <a:lvl3pPr marL="914239" indent="0">
              <a:buNone/>
              <a:defRPr sz="1800" b="1"/>
            </a:lvl3pPr>
            <a:lvl4pPr marL="1371358" indent="0">
              <a:buNone/>
              <a:defRPr sz="1600" b="1"/>
            </a:lvl4pPr>
            <a:lvl5pPr marL="1828477" indent="0">
              <a:buNone/>
              <a:defRPr sz="1600" b="1"/>
            </a:lvl5pPr>
            <a:lvl6pPr marL="2285596" indent="0">
              <a:buNone/>
              <a:defRPr sz="1600" b="1"/>
            </a:lvl6pPr>
            <a:lvl7pPr marL="2742716" indent="0">
              <a:buNone/>
              <a:defRPr sz="1600" b="1"/>
            </a:lvl7pPr>
            <a:lvl8pPr marL="3199835" indent="0">
              <a:buNone/>
              <a:defRPr sz="1600" b="1"/>
            </a:lvl8pPr>
            <a:lvl9pPr marL="36569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3"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400" b="1"/>
            </a:lvl1pPr>
            <a:lvl2pPr marL="457119" indent="0">
              <a:buNone/>
              <a:defRPr sz="2000" b="1"/>
            </a:lvl2pPr>
            <a:lvl3pPr marL="914239" indent="0">
              <a:buNone/>
              <a:defRPr sz="1800" b="1"/>
            </a:lvl3pPr>
            <a:lvl4pPr marL="1371358" indent="0">
              <a:buNone/>
              <a:defRPr sz="1600" b="1"/>
            </a:lvl4pPr>
            <a:lvl5pPr marL="1828477" indent="0">
              <a:buNone/>
              <a:defRPr sz="1600" b="1"/>
            </a:lvl5pPr>
            <a:lvl6pPr marL="2285596" indent="0">
              <a:buNone/>
              <a:defRPr sz="1600" b="1"/>
            </a:lvl6pPr>
            <a:lvl7pPr marL="2742716" indent="0">
              <a:buNone/>
              <a:defRPr sz="1600" b="1"/>
            </a:lvl7pPr>
            <a:lvl8pPr marL="3199835" indent="0">
              <a:buNone/>
              <a:defRPr sz="1600" b="1"/>
            </a:lvl8pPr>
            <a:lvl9pPr marL="36569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6"/>
            <a:ext cx="2256235" cy="167851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90" y="394410"/>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400"/>
            </a:lvl1pPr>
            <a:lvl2pPr marL="457119" indent="0">
              <a:buNone/>
              <a:defRPr sz="1200"/>
            </a:lvl2pPr>
            <a:lvl3pPr marL="914239" indent="0">
              <a:buNone/>
              <a:defRPr sz="1000"/>
            </a:lvl3pPr>
            <a:lvl4pPr marL="1371358" indent="0">
              <a:buNone/>
              <a:defRPr sz="900"/>
            </a:lvl4pPr>
            <a:lvl5pPr marL="1828477" indent="0">
              <a:buNone/>
              <a:defRPr sz="900"/>
            </a:lvl5pPr>
            <a:lvl6pPr marL="2285596" indent="0">
              <a:buNone/>
              <a:defRPr sz="900"/>
            </a:lvl6pPr>
            <a:lvl7pPr marL="2742716" indent="0">
              <a:buNone/>
              <a:defRPr sz="900"/>
            </a:lvl7pPr>
            <a:lvl8pPr marL="3199835" indent="0">
              <a:buNone/>
              <a:defRPr sz="900"/>
            </a:lvl8pPr>
            <a:lvl9pPr marL="365695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3"/>
            <a:ext cx="4114800" cy="818622"/>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endParaRPr lang="en-GB"/>
          </a:p>
        </p:txBody>
      </p:sp>
      <p:sp>
        <p:nvSpPr>
          <p:cNvPr id="4" name="Text Placeholder 3"/>
          <p:cNvSpPr>
            <a:spLocks noGrp="1"/>
          </p:cNvSpPr>
          <p:nvPr>
            <p:ph type="body" sz="half" idx="2"/>
          </p:nvPr>
        </p:nvSpPr>
        <p:spPr>
          <a:xfrm>
            <a:off x="1344216" y="7752825"/>
            <a:ext cx="4114800" cy="1162578"/>
          </a:xfrm>
        </p:spPr>
        <p:txBody>
          <a:bodyPr/>
          <a:lstStyle>
            <a:lvl1pPr marL="0" indent="0">
              <a:buNone/>
              <a:defRPr sz="1400"/>
            </a:lvl1pPr>
            <a:lvl2pPr marL="457119" indent="0">
              <a:buNone/>
              <a:defRPr sz="1200"/>
            </a:lvl2pPr>
            <a:lvl3pPr marL="914239" indent="0">
              <a:buNone/>
              <a:defRPr sz="1000"/>
            </a:lvl3pPr>
            <a:lvl4pPr marL="1371358" indent="0">
              <a:buNone/>
              <a:defRPr sz="900"/>
            </a:lvl4pPr>
            <a:lvl5pPr marL="1828477" indent="0">
              <a:buNone/>
              <a:defRPr sz="900"/>
            </a:lvl5pPr>
            <a:lvl6pPr marL="2285596" indent="0">
              <a:buNone/>
              <a:defRPr sz="900"/>
            </a:lvl6pPr>
            <a:lvl7pPr marL="2742716" indent="0">
              <a:buNone/>
              <a:defRPr sz="900"/>
            </a:lvl7pPr>
            <a:lvl8pPr marL="3199835" indent="0">
              <a:buNone/>
              <a:defRPr sz="900"/>
            </a:lvl8pPr>
            <a:lvl9pPr marL="3656954"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C0282C-3400-4F6E-BAC3-7F46601E8ECC}" type="datetimeFigureOut">
              <a:rPr lang="en-GB" smtClean="0"/>
              <a:pPr/>
              <a:t>30/10/2015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9D0072-9839-425B-B1E5-7C6DB09993A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24" tIns="45712" rIns="91424" bIns="45712"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311404"/>
            <a:ext cx="6172200" cy="6537502"/>
          </a:xfrm>
          <a:prstGeom prst="rect">
            <a:avLst/>
          </a:prstGeom>
        </p:spPr>
        <p:txBody>
          <a:bodyPr vert="horz" lIns="91424" tIns="45712" rIns="91424" bIns="4571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24" tIns="45712" rIns="91424" bIns="45712" rtlCol="0" anchor="ctr"/>
          <a:lstStyle>
            <a:lvl1pPr algn="l">
              <a:defRPr sz="1200">
                <a:solidFill>
                  <a:schemeClr val="tx1">
                    <a:tint val="75000"/>
                  </a:schemeClr>
                </a:solidFill>
              </a:defRPr>
            </a:lvl1pPr>
          </a:lstStyle>
          <a:p>
            <a:fld id="{C3C0282C-3400-4F6E-BAC3-7F46601E8ECC}" type="datetimeFigureOut">
              <a:rPr lang="en-GB" smtClean="0"/>
              <a:pPr/>
              <a:t>30/10/2015</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24" tIns="45712" rIns="91424" bIns="45712"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24" tIns="45712" rIns="91424" bIns="45712" rtlCol="0" anchor="ctr"/>
          <a:lstStyle>
            <a:lvl1pPr algn="r">
              <a:defRPr sz="1200">
                <a:solidFill>
                  <a:schemeClr val="tx1">
                    <a:tint val="75000"/>
                  </a:schemeClr>
                </a:solidFill>
              </a:defRPr>
            </a:lvl1pPr>
          </a:lstStyle>
          <a:p>
            <a:fld id="{8C9D0072-9839-425B-B1E5-7C6DB09993A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39" rtl="0" eaLnBrk="1" latinLnBrk="0" hangingPunct="1">
        <a:spcBef>
          <a:spcPct val="0"/>
        </a:spcBef>
        <a:buNone/>
        <a:defRPr sz="4400" kern="1200">
          <a:solidFill>
            <a:schemeClr val="tx1"/>
          </a:solidFill>
          <a:latin typeface="+mj-lt"/>
          <a:ea typeface="+mj-ea"/>
          <a:cs typeface="+mj-cs"/>
        </a:defRPr>
      </a:lvl1pPr>
    </p:titleStyle>
    <p:bodyStyle>
      <a:lvl1pPr marL="342839" indent="-342839" algn="l" defTabSz="91423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19" indent="-285700" algn="l" defTabSz="91423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798" indent="-228560" algn="l" defTabSz="91423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918"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037"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156"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27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9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14"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8" algn="l" defTabSz="914239" rtl="0" eaLnBrk="1" latinLnBrk="0" hangingPunct="1">
        <a:defRPr sz="1800" kern="1200">
          <a:solidFill>
            <a:schemeClr val="tx1"/>
          </a:solidFill>
          <a:latin typeface="+mn-lt"/>
          <a:ea typeface="+mn-ea"/>
          <a:cs typeface="+mn-cs"/>
        </a:defRPr>
      </a:lvl4pPr>
      <a:lvl5pPr marL="1828477" algn="l" defTabSz="914239" rtl="0" eaLnBrk="1" latinLnBrk="0" hangingPunct="1">
        <a:defRPr sz="1800" kern="1200">
          <a:solidFill>
            <a:schemeClr val="tx1"/>
          </a:solidFill>
          <a:latin typeface="+mn-lt"/>
          <a:ea typeface="+mn-ea"/>
          <a:cs typeface="+mn-cs"/>
        </a:defRPr>
      </a:lvl5pPr>
      <a:lvl6pPr marL="2285596" algn="l" defTabSz="914239" rtl="0" eaLnBrk="1" latinLnBrk="0" hangingPunct="1">
        <a:defRPr sz="1800" kern="1200">
          <a:solidFill>
            <a:schemeClr val="tx1"/>
          </a:solidFill>
          <a:latin typeface="+mn-lt"/>
          <a:ea typeface="+mn-ea"/>
          <a:cs typeface="+mn-cs"/>
        </a:defRPr>
      </a:lvl6pPr>
      <a:lvl7pPr marL="2742716" algn="l" defTabSz="914239" rtl="0" eaLnBrk="1" latinLnBrk="0" hangingPunct="1">
        <a:defRPr sz="1800" kern="1200">
          <a:solidFill>
            <a:schemeClr val="tx1"/>
          </a:solidFill>
          <a:latin typeface="+mn-lt"/>
          <a:ea typeface="+mn-ea"/>
          <a:cs typeface="+mn-cs"/>
        </a:defRPr>
      </a:lvl7pPr>
      <a:lvl8pPr marL="3199835" algn="l" defTabSz="914239" rtl="0" eaLnBrk="1" latinLnBrk="0" hangingPunct="1">
        <a:defRPr sz="1800" kern="1200">
          <a:solidFill>
            <a:schemeClr val="tx1"/>
          </a:solidFill>
          <a:latin typeface="+mn-lt"/>
          <a:ea typeface="+mn-ea"/>
          <a:cs typeface="+mn-cs"/>
        </a:defRPr>
      </a:lvl8pPr>
      <a:lvl9pPr marL="3656954" algn="l" defTabSz="91423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oherencetherapy.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maggie@crisalida.co.uk"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4184" y="1352600"/>
            <a:ext cx="6223168" cy="584759"/>
          </a:xfrm>
          <a:prstGeom prst="rect">
            <a:avLst/>
          </a:prstGeom>
          <a:noFill/>
        </p:spPr>
        <p:txBody>
          <a:bodyPr wrap="square" lIns="91424" tIns="45712" rIns="91424" bIns="45712" rtlCol="0">
            <a:spAutoFit/>
          </a:bodyPr>
          <a:lstStyle/>
          <a:p>
            <a:pPr algn="ctr"/>
            <a:r>
              <a:rPr lang="en-GB" sz="1600" b="1" dirty="0" smtClean="0">
                <a:solidFill>
                  <a:srgbClr val="0070C0"/>
                </a:solidFill>
              </a:rPr>
              <a:t>UTILIZING THE BRAIN’S PROCESS OF MEMORY RECONSOLIDATION FOR DISSOLVING SYMPTOM-GENERATING IMPLICIT CONSTRUCTS</a:t>
            </a:r>
            <a:endParaRPr lang="en-GB" sz="2000" b="1" dirty="0">
              <a:solidFill>
                <a:srgbClr val="0070C0"/>
              </a:solidFill>
            </a:endParaRPr>
          </a:p>
        </p:txBody>
      </p:sp>
      <p:sp>
        <p:nvSpPr>
          <p:cNvPr id="11" name="TextBox 10"/>
          <p:cNvSpPr txBox="1"/>
          <p:nvPr/>
        </p:nvSpPr>
        <p:spPr>
          <a:xfrm>
            <a:off x="320849" y="2360712"/>
            <a:ext cx="6276503" cy="6571013"/>
          </a:xfrm>
          <a:prstGeom prst="rect">
            <a:avLst/>
          </a:prstGeom>
          <a:noFill/>
          <a:ln>
            <a:solidFill>
              <a:schemeClr val="bg1"/>
            </a:solidFill>
          </a:ln>
        </p:spPr>
        <p:txBody>
          <a:bodyPr wrap="square" lIns="91424" tIns="45712" rIns="91424" bIns="45712" rtlCol="0">
            <a:spAutoFit/>
          </a:bodyPr>
          <a:lstStyle/>
          <a:p>
            <a:pPr algn="ctr"/>
            <a:r>
              <a:rPr lang="en-GB" sz="1100" b="1" dirty="0" smtClean="0">
                <a:solidFill>
                  <a:srgbClr val="594C45"/>
                </a:solidFill>
                <a:latin typeface="Verdana" pitchFamily="34" charset="0"/>
                <a:ea typeface="Verdana" pitchFamily="34" charset="0"/>
                <a:cs typeface="Verdana" pitchFamily="34" charset="0"/>
              </a:rPr>
              <a:t>EXCITING WORKSHOP IN CENTRAL LONDON 2016</a:t>
            </a:r>
          </a:p>
          <a:p>
            <a:pPr algn="ctr"/>
            <a:endParaRPr lang="en-GB" sz="1200" b="1" u="sng" dirty="0" smtClean="0">
              <a:solidFill>
                <a:srgbClr val="594C45"/>
              </a:solidFill>
              <a:latin typeface="Verdana" pitchFamily="34" charset="0"/>
              <a:ea typeface="Verdana" pitchFamily="34" charset="0"/>
              <a:cs typeface="Verdana" pitchFamily="34" charset="0"/>
            </a:endParaRPr>
          </a:p>
          <a:p>
            <a:pPr algn="ctr"/>
            <a:r>
              <a:rPr lang="en-GB" sz="1200" b="1" u="sng" dirty="0" smtClean="0">
                <a:solidFill>
                  <a:srgbClr val="594C45"/>
                </a:solidFill>
                <a:latin typeface="Verdana" pitchFamily="34" charset="0"/>
                <a:ea typeface="Verdana" pitchFamily="34" charset="0"/>
                <a:cs typeface="Verdana" pitchFamily="34" charset="0"/>
              </a:rPr>
              <a:t>Thursday and Friday  May 12</a:t>
            </a:r>
            <a:r>
              <a:rPr lang="en-GB" sz="1200" b="1" u="sng" baseline="30000" dirty="0" smtClean="0">
                <a:solidFill>
                  <a:srgbClr val="594C45"/>
                </a:solidFill>
                <a:latin typeface="Verdana" pitchFamily="34" charset="0"/>
                <a:ea typeface="Verdana" pitchFamily="34" charset="0"/>
                <a:cs typeface="Verdana" pitchFamily="34" charset="0"/>
              </a:rPr>
              <a:t>th</a:t>
            </a:r>
            <a:r>
              <a:rPr lang="en-GB" sz="1200" b="1" u="sng" dirty="0" smtClean="0">
                <a:solidFill>
                  <a:srgbClr val="594C45"/>
                </a:solidFill>
                <a:latin typeface="Verdana" pitchFamily="34" charset="0"/>
                <a:ea typeface="Verdana" pitchFamily="34" charset="0"/>
                <a:cs typeface="Verdana" pitchFamily="34" charset="0"/>
              </a:rPr>
              <a:t> and 13th</a:t>
            </a:r>
            <a:endParaRPr lang="en-GB" sz="1200" b="1" u="sng" baseline="30000" dirty="0" smtClean="0">
              <a:solidFill>
                <a:srgbClr val="594C45"/>
              </a:solidFill>
              <a:latin typeface="Verdana" pitchFamily="34" charset="0"/>
              <a:ea typeface="Verdana" pitchFamily="34" charset="0"/>
              <a:cs typeface="Verdana" pitchFamily="34" charset="0"/>
            </a:endParaRPr>
          </a:p>
          <a:p>
            <a:pPr algn="ctr"/>
            <a:endParaRPr lang="en-GB" sz="1200" b="1" u="sng" dirty="0">
              <a:solidFill>
                <a:srgbClr val="594C45"/>
              </a:solidFill>
              <a:latin typeface="Verdana" pitchFamily="34" charset="0"/>
              <a:ea typeface="Verdana" pitchFamily="34" charset="0"/>
              <a:cs typeface="Verdana" pitchFamily="34" charset="0"/>
            </a:endParaRPr>
          </a:p>
          <a:p>
            <a:endParaRPr lang="en-GB" sz="1100" dirty="0">
              <a:solidFill>
                <a:srgbClr val="594C45"/>
              </a:solidFill>
              <a:latin typeface="Verdana" pitchFamily="34" charset="0"/>
              <a:ea typeface="Verdana" pitchFamily="34" charset="0"/>
              <a:cs typeface="Verdana" pitchFamily="34" charset="0"/>
            </a:endParaRPr>
          </a:p>
          <a:p>
            <a:r>
              <a:rPr lang="en-GB" sz="1100" dirty="0" smtClean="0">
                <a:solidFill>
                  <a:srgbClr val="594C45"/>
                </a:solidFill>
                <a:latin typeface="Verdana" pitchFamily="34" charset="0"/>
                <a:ea typeface="Verdana" pitchFamily="34" charset="0"/>
                <a:cs typeface="Verdana" pitchFamily="34" charset="0"/>
              </a:rPr>
              <a:t>Join workshop presenters </a:t>
            </a:r>
            <a:r>
              <a:rPr lang="en-GB" sz="1100" b="1" dirty="0" smtClean="0">
                <a:solidFill>
                  <a:srgbClr val="594C45"/>
                </a:solidFill>
                <a:latin typeface="Verdana" pitchFamily="34" charset="0"/>
                <a:ea typeface="Verdana" pitchFamily="34" charset="0"/>
                <a:cs typeface="Verdana" pitchFamily="34" charset="0"/>
              </a:rPr>
              <a:t>Bruce Ecker</a:t>
            </a:r>
            <a:r>
              <a:rPr lang="en-GB" sz="1100" dirty="0" smtClean="0">
                <a:solidFill>
                  <a:srgbClr val="594C45"/>
                </a:solidFill>
                <a:latin typeface="Verdana" pitchFamily="34" charset="0"/>
                <a:ea typeface="Verdana" pitchFamily="34" charset="0"/>
                <a:cs typeface="Verdana" pitchFamily="34" charset="0"/>
              </a:rPr>
              <a:t>, </a:t>
            </a:r>
            <a:r>
              <a:rPr lang="en-GB" sz="1100" b="1" dirty="0" smtClean="0">
                <a:solidFill>
                  <a:srgbClr val="594C45"/>
                </a:solidFill>
                <a:latin typeface="Verdana" pitchFamily="34" charset="0"/>
                <a:ea typeface="Verdana" pitchFamily="34" charset="0"/>
                <a:cs typeface="Verdana" pitchFamily="34" charset="0"/>
              </a:rPr>
              <a:t>Robin </a:t>
            </a:r>
            <a:r>
              <a:rPr lang="en-GB" sz="1100" b="1" dirty="0" smtClean="0">
                <a:latin typeface="Verdana" pitchFamily="34" charset="0"/>
                <a:ea typeface="Verdana" pitchFamily="34" charset="0"/>
                <a:cs typeface="Verdana" pitchFamily="34" charset="0"/>
              </a:rPr>
              <a:t>Ticic, </a:t>
            </a:r>
            <a:r>
              <a:rPr lang="en-GB" sz="1100" dirty="0" smtClean="0">
                <a:latin typeface="Verdana" pitchFamily="34" charset="0"/>
                <a:ea typeface="Verdana" pitchFamily="34" charset="0"/>
                <a:cs typeface="Verdana" pitchFamily="34" charset="0"/>
              </a:rPr>
              <a:t>and </a:t>
            </a:r>
            <a:r>
              <a:rPr lang="en-GB" sz="1100" b="1" dirty="0" smtClean="0">
                <a:latin typeface="Verdana" pitchFamily="34" charset="0"/>
                <a:ea typeface="Verdana" pitchFamily="34" charset="0"/>
                <a:cs typeface="Verdana" pitchFamily="34" charset="0"/>
              </a:rPr>
              <a:t>Tor Wennerberg </a:t>
            </a:r>
            <a:r>
              <a:rPr lang="en-GB" sz="1100" dirty="0" smtClean="0">
                <a:latin typeface="Verdana" pitchFamily="34" charset="0"/>
                <a:ea typeface="Verdana" pitchFamily="34" charset="0"/>
                <a:cs typeface="Verdana" pitchFamily="34" charset="0"/>
              </a:rPr>
              <a:t>on </a:t>
            </a:r>
            <a:r>
              <a:rPr lang="en-GB" sz="1100" dirty="0" smtClean="0">
                <a:solidFill>
                  <a:srgbClr val="594C45"/>
                </a:solidFill>
                <a:latin typeface="Verdana" pitchFamily="34" charset="0"/>
                <a:ea typeface="Verdana" pitchFamily="34" charset="0"/>
                <a:cs typeface="Verdana" pitchFamily="34" charset="0"/>
              </a:rPr>
              <a:t>May 12</a:t>
            </a:r>
            <a:r>
              <a:rPr lang="en-GB" sz="1100" baseline="30000" dirty="0" smtClean="0">
                <a:solidFill>
                  <a:srgbClr val="594C45"/>
                </a:solidFill>
                <a:latin typeface="Verdana" pitchFamily="34" charset="0"/>
                <a:ea typeface="Verdana" pitchFamily="34" charset="0"/>
                <a:cs typeface="Verdana" pitchFamily="34" charset="0"/>
              </a:rPr>
              <a:t>th</a:t>
            </a:r>
            <a:r>
              <a:rPr lang="en-GB" sz="1100" dirty="0" smtClean="0">
                <a:solidFill>
                  <a:srgbClr val="594C45"/>
                </a:solidFill>
                <a:latin typeface="Verdana" pitchFamily="34" charset="0"/>
                <a:ea typeface="Verdana" pitchFamily="34" charset="0"/>
                <a:cs typeface="Verdana" pitchFamily="34" charset="0"/>
              </a:rPr>
              <a:t> and 13th</a:t>
            </a:r>
            <a:r>
              <a:rPr lang="en-GB" sz="1100" baseline="30000" dirty="0" smtClean="0">
                <a:solidFill>
                  <a:srgbClr val="594C45"/>
                </a:solidFill>
                <a:latin typeface="Verdana" pitchFamily="34" charset="0"/>
                <a:ea typeface="Verdana" pitchFamily="34" charset="0"/>
                <a:cs typeface="Verdana" pitchFamily="34" charset="0"/>
              </a:rPr>
              <a:t>h</a:t>
            </a:r>
            <a:r>
              <a:rPr lang="en-GB" sz="1100" dirty="0" smtClean="0">
                <a:solidFill>
                  <a:srgbClr val="594C45"/>
                </a:solidFill>
                <a:latin typeface="Verdana" pitchFamily="34" charset="0"/>
                <a:ea typeface="Verdana" pitchFamily="34" charset="0"/>
                <a:cs typeface="Verdana" pitchFamily="34" charset="0"/>
              </a:rPr>
              <a:t> in London, where you will learn more about the ground-breaking principles underpinning </a:t>
            </a:r>
            <a:r>
              <a:rPr lang="en-GB" sz="1100" b="1" dirty="0" smtClean="0">
                <a:solidFill>
                  <a:srgbClr val="594C45"/>
                </a:solidFill>
                <a:latin typeface="Verdana" pitchFamily="34" charset="0"/>
                <a:ea typeface="Verdana" pitchFamily="34" charset="0"/>
                <a:cs typeface="Verdana" pitchFamily="34" charset="0"/>
              </a:rPr>
              <a:t>Coherence Therapy</a:t>
            </a:r>
            <a:r>
              <a:rPr lang="en-GB" sz="1100" dirty="0" smtClean="0">
                <a:solidFill>
                  <a:srgbClr val="594C45"/>
                </a:solidFill>
                <a:latin typeface="Verdana" pitchFamily="34" charset="0"/>
                <a:ea typeface="Verdana" pitchFamily="34" charset="0"/>
                <a:cs typeface="Verdana" pitchFamily="34" charset="0"/>
              </a:rPr>
              <a:t> </a:t>
            </a:r>
            <a:r>
              <a:rPr lang="en-GB" sz="1000" dirty="0" smtClean="0">
                <a:solidFill>
                  <a:srgbClr val="594C45"/>
                </a:solidFill>
                <a:latin typeface="Verdana" pitchFamily="34" charset="0"/>
                <a:ea typeface="Verdana" pitchFamily="34" charset="0"/>
                <a:cs typeface="Verdana" pitchFamily="34" charset="0"/>
              </a:rPr>
              <a:t>(</a:t>
            </a:r>
            <a:r>
              <a:rPr lang="en-GB" sz="1000" b="1" u="sng" dirty="0" smtClean="0">
                <a:noFill/>
                <a:latin typeface="Verdana" pitchFamily="34" charset="0"/>
                <a:ea typeface="Verdana" pitchFamily="34" charset="0"/>
                <a:cs typeface="Verdana" pitchFamily="34" charset="0"/>
                <a:hlinkClick r:id="rId2"/>
              </a:rPr>
              <a:t>www.CoherenceTherapy.org</a:t>
            </a:r>
            <a:r>
              <a:rPr lang="en-GB" sz="1100" dirty="0" smtClean="0">
                <a:solidFill>
                  <a:srgbClr val="594C45"/>
                </a:solidFill>
                <a:latin typeface="Verdana" pitchFamily="34" charset="0"/>
                <a:ea typeface="Verdana" pitchFamily="34" charset="0"/>
                <a:cs typeface="Verdana" pitchFamily="34" charset="0"/>
              </a:rPr>
              <a:t>).</a:t>
            </a:r>
          </a:p>
          <a:p>
            <a:endParaRPr lang="en-GB" sz="1100" dirty="0">
              <a:solidFill>
                <a:srgbClr val="594C45"/>
              </a:solidFill>
              <a:latin typeface="Verdana" pitchFamily="34" charset="0"/>
              <a:ea typeface="Verdana" pitchFamily="34" charset="0"/>
              <a:cs typeface="Verdana" pitchFamily="34" charset="0"/>
            </a:endParaRPr>
          </a:p>
          <a:p>
            <a:r>
              <a:rPr lang="en-GB" sz="1100" dirty="0" smtClean="0">
                <a:solidFill>
                  <a:srgbClr val="594C45"/>
                </a:solidFill>
                <a:latin typeface="Verdana" pitchFamily="34" charset="0"/>
                <a:ea typeface="Verdana" pitchFamily="34" charset="0"/>
                <a:cs typeface="Verdana" pitchFamily="34" charset="0"/>
              </a:rPr>
              <a:t>This process of transformational change is corroborated by neuroscience research findings on </a:t>
            </a:r>
            <a:r>
              <a:rPr lang="en-GB" sz="1100" b="1" dirty="0" smtClean="0">
                <a:solidFill>
                  <a:srgbClr val="594C45"/>
                </a:solidFill>
                <a:latin typeface="Verdana" pitchFamily="34" charset="0"/>
                <a:ea typeface="Verdana" pitchFamily="34" charset="0"/>
                <a:cs typeface="Verdana" pitchFamily="34" charset="0"/>
              </a:rPr>
              <a:t>Memory Reconsolidation, </a:t>
            </a:r>
            <a:r>
              <a:rPr lang="en-GB" sz="1100" dirty="0" smtClean="0">
                <a:solidFill>
                  <a:srgbClr val="594C45"/>
                </a:solidFill>
                <a:latin typeface="Verdana" pitchFamily="34" charset="0"/>
                <a:ea typeface="Verdana" pitchFamily="34" charset="0"/>
                <a:cs typeface="Verdana" pitchFamily="34" charset="0"/>
              </a:rPr>
              <a:t>which is currently the only known process for erasing a specific implicit learning.</a:t>
            </a:r>
          </a:p>
          <a:p>
            <a:endParaRPr lang="en-GB" sz="1100" dirty="0">
              <a:solidFill>
                <a:srgbClr val="594C45"/>
              </a:solidFill>
              <a:latin typeface="Verdana" pitchFamily="34" charset="0"/>
              <a:ea typeface="Verdana" pitchFamily="34" charset="0"/>
              <a:cs typeface="Verdana" pitchFamily="34" charset="0"/>
            </a:endParaRPr>
          </a:p>
          <a:p>
            <a:r>
              <a:rPr lang="en-GB" sz="1100" dirty="0" smtClean="0">
                <a:solidFill>
                  <a:srgbClr val="594C45"/>
                </a:solidFill>
                <a:latin typeface="Verdana" pitchFamily="34" charset="0"/>
                <a:ea typeface="Verdana" pitchFamily="34" charset="0"/>
                <a:cs typeface="Verdana" pitchFamily="34" charset="0"/>
              </a:rPr>
              <a:t>In this Intermediate Workshop you will have the opportunity to deepen your understanding of how </a:t>
            </a:r>
            <a:r>
              <a:rPr lang="en-GB" sz="1100" b="1" dirty="0" smtClean="0">
                <a:solidFill>
                  <a:srgbClr val="594C45"/>
                </a:solidFill>
                <a:latin typeface="Verdana" pitchFamily="34" charset="0"/>
                <a:ea typeface="Verdana" pitchFamily="34" charset="0"/>
                <a:cs typeface="Verdana" pitchFamily="34" charset="0"/>
              </a:rPr>
              <a:t>Coherence Therapy </a:t>
            </a:r>
            <a:r>
              <a:rPr lang="en-GB" sz="1100" dirty="0" smtClean="0">
                <a:solidFill>
                  <a:srgbClr val="594C45"/>
                </a:solidFill>
                <a:latin typeface="Verdana" pitchFamily="34" charset="0"/>
                <a:ea typeface="Verdana" pitchFamily="34" charset="0"/>
                <a:cs typeface="Verdana" pitchFamily="34" charset="0"/>
              </a:rPr>
              <a:t>dispels a wide range of problems and symptoms by dissolving their emotional roots. In accordance with the principles of </a:t>
            </a:r>
            <a:r>
              <a:rPr lang="en-GB" sz="1100" b="1" dirty="0" smtClean="0">
                <a:solidFill>
                  <a:srgbClr val="594C45"/>
                </a:solidFill>
                <a:latin typeface="Verdana" pitchFamily="34" charset="0"/>
                <a:ea typeface="Verdana" pitchFamily="34" charset="0"/>
                <a:cs typeface="Verdana" pitchFamily="34" charset="0"/>
              </a:rPr>
              <a:t>Memory Reconsolidation</a:t>
            </a:r>
            <a:r>
              <a:rPr lang="en-GB" sz="1100" dirty="0" smtClean="0">
                <a:solidFill>
                  <a:srgbClr val="594C45"/>
                </a:solidFill>
                <a:latin typeface="Verdana" pitchFamily="34" charset="0"/>
                <a:ea typeface="Verdana" pitchFamily="34" charset="0"/>
                <a:cs typeface="Verdana" pitchFamily="34" charset="0"/>
              </a:rPr>
              <a:t>,</a:t>
            </a:r>
            <a:r>
              <a:rPr lang="en-GB" sz="1100" b="1" dirty="0" smtClean="0">
                <a:solidFill>
                  <a:srgbClr val="594C45"/>
                </a:solidFill>
                <a:latin typeface="Verdana" pitchFamily="34" charset="0"/>
                <a:ea typeface="Verdana" pitchFamily="34" charset="0"/>
                <a:cs typeface="Verdana" pitchFamily="34" charset="0"/>
              </a:rPr>
              <a:t> </a:t>
            </a:r>
            <a:r>
              <a:rPr lang="en-GB" sz="1100" dirty="0" smtClean="0">
                <a:solidFill>
                  <a:srgbClr val="594C45"/>
                </a:solidFill>
                <a:latin typeface="Verdana" pitchFamily="34" charset="0"/>
                <a:ea typeface="Verdana" pitchFamily="34" charset="0"/>
                <a:cs typeface="Verdana" pitchFamily="34" charset="0"/>
              </a:rPr>
              <a:t>this involves using a guided process for accurately finding the specific emotional implicit constructs and schemas maintaining a symptom, followed by a guided process of transformational change that nullifies those schemas, releasing their powerful grip and ending symptom production.</a:t>
            </a:r>
          </a:p>
          <a:p>
            <a:endParaRPr lang="en-GB" sz="1100" dirty="0" smtClean="0">
              <a:solidFill>
                <a:srgbClr val="594C45"/>
              </a:solidFill>
              <a:latin typeface="Verdana" pitchFamily="34" charset="0"/>
              <a:ea typeface="Verdana" pitchFamily="34" charset="0"/>
              <a:cs typeface="Verdana" pitchFamily="34" charset="0"/>
            </a:endParaRPr>
          </a:p>
          <a:p>
            <a:r>
              <a:rPr lang="en-GB" sz="1100" dirty="0" smtClean="0">
                <a:solidFill>
                  <a:srgbClr val="594C45"/>
                </a:solidFill>
                <a:latin typeface="Verdana" pitchFamily="34" charset="0"/>
                <a:ea typeface="Verdana" pitchFamily="34" charset="0"/>
                <a:cs typeface="Verdana" pitchFamily="34" charset="0"/>
              </a:rPr>
              <a:t>This is a two-day intensive skills-building workshop during which you will have opportunities to do your own real sessions in small groups and develop your skills in the use of </a:t>
            </a:r>
            <a:r>
              <a:rPr lang="en-GB" sz="1100" b="1" dirty="0" smtClean="0">
                <a:solidFill>
                  <a:srgbClr val="594C45"/>
                </a:solidFill>
                <a:latin typeface="Verdana" pitchFamily="34" charset="0"/>
                <a:ea typeface="Verdana" pitchFamily="34" charset="0"/>
                <a:cs typeface="Verdana" pitchFamily="34" charset="0"/>
              </a:rPr>
              <a:t>Coherence Therapy</a:t>
            </a:r>
            <a:r>
              <a:rPr lang="en-GB" sz="1100" dirty="0" smtClean="0">
                <a:solidFill>
                  <a:srgbClr val="594C45"/>
                </a:solidFill>
                <a:latin typeface="Verdana" pitchFamily="34" charset="0"/>
                <a:ea typeface="Verdana" pitchFamily="34" charset="0"/>
                <a:cs typeface="Verdana" pitchFamily="34" charset="0"/>
              </a:rPr>
              <a:t>. You will be coached by Bruce, Robin, </a:t>
            </a:r>
            <a:r>
              <a:rPr lang="en-GB" sz="1100" dirty="0" smtClean="0">
                <a:latin typeface="Verdana" pitchFamily="34" charset="0"/>
                <a:ea typeface="Verdana" pitchFamily="34" charset="0"/>
                <a:cs typeface="Verdana" pitchFamily="34" charset="0"/>
              </a:rPr>
              <a:t>and Tor, offering live</a:t>
            </a:r>
            <a:r>
              <a:rPr lang="en-GB" sz="1100" dirty="0" smtClean="0">
                <a:solidFill>
                  <a:srgbClr val="594C45"/>
                </a:solidFill>
                <a:latin typeface="Verdana" pitchFamily="34" charset="0"/>
                <a:ea typeface="Verdana" pitchFamily="34" charset="0"/>
                <a:cs typeface="Verdana" pitchFamily="34" charset="0"/>
              </a:rPr>
              <a:t>, in-the-moment feedback, as you develop your competencies in working with </a:t>
            </a:r>
            <a:r>
              <a:rPr lang="en-GB" sz="1100" b="1" dirty="0" smtClean="0">
                <a:solidFill>
                  <a:srgbClr val="594C45"/>
                </a:solidFill>
                <a:latin typeface="Verdana" pitchFamily="34" charset="0"/>
                <a:ea typeface="Verdana" pitchFamily="34" charset="0"/>
                <a:cs typeface="Verdana" pitchFamily="34" charset="0"/>
              </a:rPr>
              <a:t>Coherence Therapy’s </a:t>
            </a:r>
            <a:r>
              <a:rPr lang="en-GB" sz="1100" dirty="0" smtClean="0">
                <a:solidFill>
                  <a:srgbClr val="594C45"/>
                </a:solidFill>
                <a:latin typeface="Verdana" pitchFamily="34" charset="0"/>
                <a:ea typeface="Verdana" pitchFamily="34" charset="0"/>
                <a:cs typeface="Verdana" pitchFamily="34" charset="0"/>
              </a:rPr>
              <a:t>phases of discovery, integration and transformation.</a:t>
            </a:r>
          </a:p>
          <a:p>
            <a:endParaRPr lang="en-GB" sz="1100" dirty="0">
              <a:solidFill>
                <a:srgbClr val="594C45"/>
              </a:solidFill>
              <a:latin typeface="Verdana" pitchFamily="34" charset="0"/>
              <a:ea typeface="Verdana" pitchFamily="34" charset="0"/>
              <a:cs typeface="Verdana" pitchFamily="34" charset="0"/>
            </a:endParaRPr>
          </a:p>
          <a:p>
            <a:r>
              <a:rPr lang="en-GB" sz="1100" b="1" dirty="0" smtClean="0">
                <a:solidFill>
                  <a:srgbClr val="594C45"/>
                </a:solidFill>
                <a:latin typeface="Verdana" pitchFamily="34" charset="0"/>
                <a:ea typeface="Verdana" pitchFamily="34" charset="0"/>
                <a:cs typeface="Verdana" pitchFamily="34" charset="0"/>
              </a:rPr>
              <a:t>Each day will include a live demonstration session by Bruce Ecker.</a:t>
            </a:r>
          </a:p>
          <a:p>
            <a:endParaRPr lang="en-GB" sz="1100" dirty="0" smtClean="0">
              <a:solidFill>
                <a:srgbClr val="594C45"/>
              </a:solidFill>
              <a:latin typeface="Verdana" pitchFamily="34" charset="0"/>
              <a:ea typeface="Verdana" pitchFamily="34" charset="0"/>
              <a:cs typeface="Verdana" pitchFamily="34" charset="0"/>
            </a:endParaRPr>
          </a:p>
          <a:p>
            <a:pPr algn="ctr"/>
            <a:r>
              <a:rPr lang="en-GB" sz="1100" dirty="0" smtClean="0">
                <a:solidFill>
                  <a:srgbClr val="594C45"/>
                </a:solidFill>
                <a:latin typeface="Verdana" pitchFamily="34" charset="0"/>
                <a:ea typeface="Verdana" pitchFamily="34" charset="0"/>
                <a:cs typeface="Verdana" pitchFamily="34" charset="0"/>
              </a:rPr>
              <a:t>____________________________________________</a:t>
            </a:r>
          </a:p>
          <a:p>
            <a:endParaRPr lang="en-GB" sz="1100" dirty="0">
              <a:solidFill>
                <a:srgbClr val="594C45"/>
              </a:solidFill>
              <a:latin typeface="Verdana" pitchFamily="34" charset="0"/>
              <a:ea typeface="Verdana" pitchFamily="34" charset="0"/>
              <a:cs typeface="Verdana" pitchFamily="34" charset="0"/>
            </a:endParaRPr>
          </a:p>
          <a:p>
            <a:endParaRPr lang="en-GB" sz="1100" dirty="0" smtClean="0">
              <a:solidFill>
                <a:srgbClr val="594C45"/>
              </a:solidFill>
              <a:latin typeface="Verdana" pitchFamily="34" charset="0"/>
              <a:ea typeface="Verdana" pitchFamily="34" charset="0"/>
              <a:cs typeface="Verdana" pitchFamily="34" charset="0"/>
            </a:endParaRPr>
          </a:p>
          <a:p>
            <a:r>
              <a:rPr lang="en-GB" sz="1100" dirty="0" smtClean="0">
                <a:solidFill>
                  <a:srgbClr val="594C45"/>
                </a:solidFill>
                <a:latin typeface="Verdana" pitchFamily="34" charset="0"/>
                <a:ea typeface="Verdana" pitchFamily="34" charset="0"/>
                <a:cs typeface="Verdana" pitchFamily="34" charset="0"/>
              </a:rPr>
              <a:t>Participants at this workshop need to evidence they have already attended an Introductory Workshop. Familiarity with and experience of using </a:t>
            </a:r>
            <a:r>
              <a:rPr lang="en-GB" sz="1100" b="1" dirty="0" smtClean="0">
                <a:solidFill>
                  <a:srgbClr val="594C45"/>
                </a:solidFill>
                <a:latin typeface="Verdana" pitchFamily="34" charset="0"/>
                <a:ea typeface="Verdana" pitchFamily="34" charset="0"/>
                <a:cs typeface="Verdana" pitchFamily="34" charset="0"/>
              </a:rPr>
              <a:t>Coherence Therapy </a:t>
            </a:r>
            <a:r>
              <a:rPr lang="en-GB" sz="1100" dirty="0" smtClean="0">
                <a:solidFill>
                  <a:srgbClr val="594C45"/>
                </a:solidFill>
                <a:latin typeface="Verdana" pitchFamily="34" charset="0"/>
                <a:ea typeface="Verdana" pitchFamily="34" charset="0"/>
                <a:cs typeface="Verdana" pitchFamily="34" charset="0"/>
              </a:rPr>
              <a:t>with clients and familiarity with the ‘Coherence Therapy Practice Manual’ or   </a:t>
            </a:r>
            <a:r>
              <a:rPr lang="en-GB" sz="1100" i="1" dirty="0" smtClean="0">
                <a:solidFill>
                  <a:srgbClr val="594C45"/>
                </a:solidFill>
                <a:latin typeface="Verdana" pitchFamily="34" charset="0"/>
                <a:ea typeface="Verdana" pitchFamily="34" charset="0"/>
                <a:cs typeface="Verdana" pitchFamily="34" charset="0"/>
              </a:rPr>
              <a:t>‘</a:t>
            </a:r>
            <a:r>
              <a:rPr lang="en-GB" sz="1100" dirty="0" smtClean="0">
                <a:solidFill>
                  <a:srgbClr val="594C45"/>
                </a:solidFill>
                <a:latin typeface="Verdana" pitchFamily="34" charset="0"/>
                <a:ea typeface="Verdana" pitchFamily="34" charset="0"/>
                <a:cs typeface="Verdana" pitchFamily="34" charset="0"/>
              </a:rPr>
              <a:t>Unlocking the Emotional Brain’  or ‘Depth-Oriented Brief Therapy’</a:t>
            </a:r>
            <a:r>
              <a:rPr lang="en-GB" sz="1100" dirty="0">
                <a:solidFill>
                  <a:srgbClr val="594C45"/>
                </a:solidFill>
                <a:latin typeface="Verdana" pitchFamily="34" charset="0"/>
                <a:ea typeface="Verdana" pitchFamily="34" charset="0"/>
                <a:cs typeface="Verdana" pitchFamily="34" charset="0"/>
              </a:rPr>
              <a:t> </a:t>
            </a:r>
            <a:r>
              <a:rPr lang="en-GB" sz="1100" dirty="0" smtClean="0">
                <a:solidFill>
                  <a:srgbClr val="594C45"/>
                </a:solidFill>
                <a:latin typeface="Verdana" pitchFamily="34" charset="0"/>
                <a:ea typeface="Verdana" pitchFamily="34" charset="0"/>
                <a:cs typeface="Verdana" pitchFamily="34" charset="0"/>
              </a:rPr>
              <a:t>are highly recommended.</a:t>
            </a:r>
            <a:endParaRPr lang="en-GB" sz="1100" dirty="0">
              <a:solidFill>
                <a:srgbClr val="594C45"/>
              </a:solidFill>
              <a:latin typeface="Verdana" pitchFamily="34" charset="0"/>
              <a:ea typeface="Verdana" pitchFamily="34" charset="0"/>
              <a:cs typeface="Verdana" pitchFamily="34" charset="0"/>
            </a:endParaRPr>
          </a:p>
        </p:txBody>
      </p:sp>
      <p:sp>
        <p:nvSpPr>
          <p:cNvPr id="6" name="TextBox 5"/>
          <p:cNvSpPr txBox="1"/>
          <p:nvPr/>
        </p:nvSpPr>
        <p:spPr>
          <a:xfrm>
            <a:off x="188641" y="300764"/>
            <a:ext cx="6377060" cy="830981"/>
          </a:xfrm>
          <a:prstGeom prst="rect">
            <a:avLst/>
          </a:prstGeom>
          <a:solidFill>
            <a:srgbClr val="96001D"/>
          </a:solidFill>
          <a:ln w="12700">
            <a:solidFill>
              <a:srgbClr val="6F4D61"/>
            </a:solidFill>
          </a:ln>
        </p:spPr>
        <p:txBody>
          <a:bodyPr wrap="square" lIns="91424" tIns="45712" rIns="91424" bIns="45712" rtlCol="0">
            <a:spAutoFit/>
          </a:bodyPr>
          <a:lstStyle/>
          <a:p>
            <a:pPr algn="ctr"/>
            <a:r>
              <a:rPr lang="en-GB" sz="24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COHERENCE THERAPY – LONDON 2016</a:t>
            </a:r>
          </a:p>
          <a:p>
            <a:pPr algn="ctr"/>
            <a:r>
              <a:rPr lang="en-GB" sz="24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May 12</a:t>
            </a:r>
            <a:r>
              <a:rPr lang="en-GB" sz="2400" baseline="300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th</a:t>
            </a:r>
            <a:r>
              <a:rPr lang="en-GB" sz="24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 and 13th </a:t>
            </a:r>
            <a:r>
              <a:rPr lang="en-GB" i="1" dirty="0" smtClean="0">
                <a:solidFill>
                  <a:schemeClr val="bg1"/>
                </a:solidFill>
              </a:rPr>
              <a:t>with</a:t>
            </a:r>
            <a:r>
              <a:rPr lang="en-GB" dirty="0" smtClean="0">
                <a:solidFill>
                  <a:schemeClr val="bg1"/>
                </a:solidFill>
              </a:rPr>
              <a:t>  </a:t>
            </a:r>
            <a:r>
              <a:rPr lang="en-GB" sz="24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BRUCE ECKER</a:t>
            </a:r>
            <a:endParaRPr lang="en-GB" sz="2400" dirty="0">
              <a:solidFill>
                <a:schemeClr val="bg1"/>
              </a:solidFill>
            </a:endParaRPr>
          </a:p>
        </p:txBody>
      </p:sp>
    </p:spTree>
    <p:extLst>
      <p:ext uri="{BB962C8B-B14F-4D97-AF65-F5344CB8AC3E}">
        <p14:creationId xmlns:p14="http://schemas.microsoft.com/office/powerpoint/2010/main" val="1119444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8641" y="300764"/>
            <a:ext cx="6377060" cy="830981"/>
          </a:xfrm>
          <a:prstGeom prst="rect">
            <a:avLst/>
          </a:prstGeom>
          <a:solidFill>
            <a:srgbClr val="96001D"/>
          </a:solidFill>
          <a:ln w="12700">
            <a:solidFill>
              <a:srgbClr val="6F4D61"/>
            </a:solidFill>
          </a:ln>
        </p:spPr>
        <p:txBody>
          <a:bodyPr wrap="square" lIns="91424" tIns="45712" rIns="91424" bIns="45712" rtlCol="0">
            <a:spAutoFit/>
          </a:bodyPr>
          <a:lstStyle/>
          <a:p>
            <a:pPr algn="ctr"/>
            <a:r>
              <a:rPr lang="en-GB" sz="24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COHERENCE THERAPY – LONDON 2016</a:t>
            </a:r>
          </a:p>
          <a:p>
            <a:pPr algn="ctr"/>
            <a:r>
              <a:rPr lang="en-GB" sz="24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May 12</a:t>
            </a:r>
            <a:r>
              <a:rPr lang="en-GB" sz="2400" baseline="300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th</a:t>
            </a:r>
            <a:r>
              <a:rPr lang="en-GB" sz="24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 and 13th </a:t>
            </a:r>
            <a:r>
              <a:rPr lang="en-GB" i="1" dirty="0" smtClean="0">
                <a:solidFill>
                  <a:schemeClr val="bg1"/>
                </a:solidFill>
              </a:rPr>
              <a:t>with</a:t>
            </a:r>
            <a:r>
              <a:rPr lang="en-GB" dirty="0" smtClean="0">
                <a:solidFill>
                  <a:schemeClr val="bg1"/>
                </a:solidFill>
              </a:rPr>
              <a:t>  </a:t>
            </a:r>
            <a:r>
              <a:rPr lang="en-GB" sz="2400" dirty="0" smtClean="0">
                <a:solidFill>
                  <a:schemeClr val="bg1"/>
                </a:solidFill>
                <a:effectLst>
                  <a:outerShdw blurRad="38100" dist="38100" dir="2700000" algn="tl">
                    <a:srgbClr val="000000">
                      <a:alpha val="43137"/>
                    </a:srgbClr>
                  </a:outerShdw>
                </a:effectLst>
                <a:latin typeface="Malgun Gothic" panose="020B0503020000020004" pitchFamily="34" charset="-127"/>
                <a:ea typeface="Malgun Gothic" panose="020B0503020000020004" pitchFamily="34" charset="-127"/>
                <a:cs typeface="Microsoft Tai Le" panose="020B0502040204020203" pitchFamily="34" charset="0"/>
              </a:rPr>
              <a:t>BRUCE ECKER</a:t>
            </a:r>
            <a:endParaRPr lang="en-GB" sz="2400" dirty="0">
              <a:solidFill>
                <a:schemeClr val="bg1"/>
              </a:solidFill>
            </a:endParaRPr>
          </a:p>
        </p:txBody>
      </p:sp>
      <p:sp>
        <p:nvSpPr>
          <p:cNvPr id="7" name="TextBox 6"/>
          <p:cNvSpPr txBox="1"/>
          <p:nvPr/>
        </p:nvSpPr>
        <p:spPr>
          <a:xfrm>
            <a:off x="257725" y="2022174"/>
            <a:ext cx="6223168" cy="338538"/>
          </a:xfrm>
          <a:prstGeom prst="rect">
            <a:avLst/>
          </a:prstGeom>
          <a:noFill/>
        </p:spPr>
        <p:txBody>
          <a:bodyPr wrap="square" lIns="91424" tIns="45712" rIns="91424" bIns="45712" rtlCol="0">
            <a:spAutoFit/>
          </a:bodyPr>
          <a:lstStyle/>
          <a:p>
            <a:pPr algn="ctr"/>
            <a:r>
              <a:rPr lang="en-GB" sz="1600" b="1" dirty="0" smtClean="0">
                <a:solidFill>
                  <a:srgbClr val="0070C0"/>
                </a:solidFill>
              </a:rPr>
              <a:t>About The Facilitators                                                 </a:t>
            </a:r>
          </a:p>
        </p:txBody>
      </p:sp>
      <p:sp>
        <p:nvSpPr>
          <p:cNvPr id="12" name="TextBox 11"/>
          <p:cNvSpPr txBox="1"/>
          <p:nvPr/>
        </p:nvSpPr>
        <p:spPr>
          <a:xfrm>
            <a:off x="1700808" y="4129277"/>
            <a:ext cx="4833418" cy="1615811"/>
          </a:xfrm>
          <a:prstGeom prst="rect">
            <a:avLst/>
          </a:prstGeom>
          <a:solidFill>
            <a:schemeClr val="bg1"/>
          </a:solidFill>
          <a:ln>
            <a:solidFill>
              <a:schemeClr val="bg1"/>
            </a:solidFill>
          </a:ln>
        </p:spPr>
        <p:txBody>
          <a:bodyPr wrap="square" lIns="91424" tIns="45712" rIns="91424" bIns="45712" rtlCol="0">
            <a:spAutoFit/>
          </a:bodyPr>
          <a:lstStyle/>
          <a:p>
            <a:r>
              <a:rPr lang="en-GB" sz="1100" b="1" dirty="0" smtClean="0">
                <a:solidFill>
                  <a:srgbClr val="594C45"/>
                </a:solidFill>
                <a:latin typeface="Verdana" pitchFamily="34" charset="0"/>
              </a:rPr>
              <a:t>Robin Ticic </a:t>
            </a:r>
            <a:r>
              <a:rPr lang="en-GB" sz="1100" dirty="0" smtClean="0">
                <a:solidFill>
                  <a:srgbClr val="594C45"/>
                </a:solidFill>
                <a:latin typeface="Verdana" pitchFamily="34" charset="0"/>
              </a:rPr>
              <a:t>is</a:t>
            </a:r>
            <a:r>
              <a:rPr lang="en-GB" sz="1100" b="1" dirty="0" smtClean="0">
                <a:solidFill>
                  <a:srgbClr val="594C45"/>
                </a:solidFill>
                <a:latin typeface="Verdana" pitchFamily="34" charset="0"/>
              </a:rPr>
              <a:t> </a:t>
            </a:r>
            <a:r>
              <a:rPr lang="en-GB" sz="1100" dirty="0" smtClean="0">
                <a:solidFill>
                  <a:srgbClr val="594C45"/>
                </a:solidFill>
                <a:latin typeface="Verdana" pitchFamily="34" charset="0"/>
              </a:rPr>
              <a:t>Director of Training and Development of the Coherence Psychology Institute and co-author of ‘Unlocking the Emotional Brain: Eliminating Symptoms at Their Roots Using Memory Reconsolidation.’  She is in private practice near Cologne, Germany, specializing in clinical supervision and training of therapists.  She has served as a psychologist for the Psychotraumatology Institute of the University of Cologne, and is author of the parenting guide ‘How to Connect with Your Child’ published in English and German.</a:t>
            </a:r>
          </a:p>
        </p:txBody>
      </p:sp>
      <p:pic>
        <p:nvPicPr>
          <p:cNvPr id="1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664" y="4129277"/>
            <a:ext cx="1069582" cy="1512168"/>
          </a:xfrm>
          <a:prstGeom prst="rect">
            <a:avLst/>
          </a:prstGeom>
          <a:noFill/>
          <a:ln w="12700">
            <a:solidFill>
              <a:srgbClr val="9B8981"/>
            </a:solidFill>
            <a:miter lim="800000"/>
            <a:headEnd/>
            <a:tailEnd/>
          </a:ln>
          <a:extLst>
            <a:ext uri="{909E8E84-426E-40DD-AFC4-6F175D3DCCD1}">
              <a14:hiddenFill xmlns:a14="http://schemas.microsoft.com/office/drawing/2010/main">
                <a:solidFill>
                  <a:schemeClr val="accent1"/>
                </a:solidFill>
              </a14:hiddenFill>
            </a:ext>
          </a:extLst>
        </p:spPr>
      </p:pic>
      <p:sp>
        <p:nvSpPr>
          <p:cNvPr id="14" name="TextBox 13"/>
          <p:cNvSpPr txBox="1"/>
          <p:nvPr/>
        </p:nvSpPr>
        <p:spPr>
          <a:xfrm>
            <a:off x="244823" y="7643441"/>
            <a:ext cx="6264696" cy="2062087"/>
          </a:xfrm>
          <a:prstGeom prst="rect">
            <a:avLst/>
          </a:prstGeom>
          <a:noFill/>
          <a:ln>
            <a:solidFill>
              <a:srgbClr val="993366"/>
            </a:solidFill>
          </a:ln>
        </p:spPr>
        <p:txBody>
          <a:bodyPr wrap="square" lIns="91424" tIns="45712" rIns="91424" bIns="45712" rtlCol="0">
            <a:spAutoFit/>
          </a:bodyPr>
          <a:lstStyle/>
          <a:p>
            <a:r>
              <a:rPr lang="en-GB" sz="1200" b="1" u="sng" dirty="0" smtClean="0">
                <a:solidFill>
                  <a:srgbClr val="594C45"/>
                </a:solidFill>
              </a:rPr>
              <a:t>DATES</a:t>
            </a:r>
            <a:r>
              <a:rPr lang="en-GB" sz="1200" b="1" dirty="0" smtClean="0">
                <a:solidFill>
                  <a:srgbClr val="594C45"/>
                </a:solidFill>
              </a:rPr>
              <a:t>:	Intermediate Workshop  -  May 12</a:t>
            </a:r>
            <a:r>
              <a:rPr lang="en-GB" sz="1200" b="1" baseline="30000" dirty="0" smtClean="0">
                <a:solidFill>
                  <a:srgbClr val="594C45"/>
                </a:solidFill>
              </a:rPr>
              <a:t>th</a:t>
            </a:r>
            <a:r>
              <a:rPr lang="en-GB" sz="1200" b="1" dirty="0" smtClean="0">
                <a:solidFill>
                  <a:srgbClr val="594C45"/>
                </a:solidFill>
              </a:rPr>
              <a:t> and 13th 2016      (9am-5pm)</a:t>
            </a:r>
            <a:endParaRPr lang="en-GB" sz="1200" b="1" dirty="0">
              <a:solidFill>
                <a:srgbClr val="594C45"/>
              </a:solidFill>
            </a:endParaRPr>
          </a:p>
          <a:p>
            <a:pPr>
              <a:spcAft>
                <a:spcPts val="400"/>
              </a:spcAft>
            </a:pPr>
            <a:r>
              <a:rPr lang="en-GB" sz="1200" b="1" dirty="0">
                <a:solidFill>
                  <a:srgbClr val="594C45"/>
                </a:solidFill>
              </a:rPr>
              <a:t> </a:t>
            </a:r>
            <a:r>
              <a:rPr lang="en-GB" sz="1200" b="1" dirty="0" smtClean="0">
                <a:solidFill>
                  <a:srgbClr val="594C45"/>
                </a:solidFill>
              </a:rPr>
              <a:t>  </a:t>
            </a:r>
          </a:p>
          <a:p>
            <a:pPr>
              <a:spcAft>
                <a:spcPts val="400"/>
              </a:spcAft>
            </a:pPr>
            <a:r>
              <a:rPr lang="en-GB" sz="1200" b="1" u="sng" dirty="0" smtClean="0">
                <a:solidFill>
                  <a:srgbClr val="594C45"/>
                </a:solidFill>
              </a:rPr>
              <a:t>COST</a:t>
            </a:r>
            <a:r>
              <a:rPr lang="en-GB" sz="1200" b="1" dirty="0" smtClean="0">
                <a:solidFill>
                  <a:srgbClr val="594C45"/>
                </a:solidFill>
              </a:rPr>
              <a:t>:	</a:t>
            </a:r>
            <a:r>
              <a:rPr lang="en-GB" sz="1200" b="1" dirty="0">
                <a:solidFill>
                  <a:srgbClr val="594C45"/>
                </a:solidFill>
              </a:rPr>
              <a:t> </a:t>
            </a:r>
            <a:r>
              <a:rPr lang="en-GB" sz="1200" b="1">
                <a:solidFill>
                  <a:srgbClr val="594C45"/>
                </a:solidFill>
              </a:rPr>
              <a:t>May </a:t>
            </a:r>
            <a:r>
              <a:rPr lang="en-GB" sz="1200" b="1" smtClean="0">
                <a:solidFill>
                  <a:srgbClr val="594C45"/>
                </a:solidFill>
              </a:rPr>
              <a:t>12</a:t>
            </a:r>
            <a:r>
              <a:rPr lang="en-GB" sz="1200" b="1" baseline="30000" smtClean="0">
                <a:solidFill>
                  <a:srgbClr val="594C45"/>
                </a:solidFill>
              </a:rPr>
              <a:t>th</a:t>
            </a:r>
            <a:r>
              <a:rPr lang="en-GB" sz="1200" b="1" smtClean="0">
                <a:solidFill>
                  <a:srgbClr val="594C45"/>
                </a:solidFill>
              </a:rPr>
              <a:t> and 13th </a:t>
            </a:r>
            <a:r>
              <a:rPr lang="en-GB" sz="1200" b="1" dirty="0">
                <a:solidFill>
                  <a:srgbClr val="594C45"/>
                </a:solidFill>
              </a:rPr>
              <a:t>2016 </a:t>
            </a:r>
            <a:r>
              <a:rPr lang="en-GB" sz="1200" b="1" dirty="0" smtClean="0">
                <a:solidFill>
                  <a:srgbClr val="594C45"/>
                </a:solidFill>
              </a:rPr>
              <a:t>  £350.00</a:t>
            </a:r>
          </a:p>
          <a:p>
            <a:pPr>
              <a:spcAft>
                <a:spcPts val="400"/>
              </a:spcAft>
            </a:pPr>
            <a:r>
              <a:rPr lang="en-GB" sz="1200" b="1" dirty="0">
                <a:solidFill>
                  <a:srgbClr val="594C45"/>
                </a:solidFill>
              </a:rPr>
              <a:t>	</a:t>
            </a:r>
            <a:r>
              <a:rPr lang="en-GB" sz="1200" b="1" dirty="0" smtClean="0">
                <a:solidFill>
                  <a:srgbClr val="594C45"/>
                </a:solidFill>
              </a:rPr>
              <a:t>PLEASE NOTE YOU </a:t>
            </a:r>
            <a:r>
              <a:rPr lang="en-GB" sz="1200" b="1" u="sng" dirty="0" smtClean="0">
                <a:solidFill>
                  <a:srgbClr val="594C45"/>
                </a:solidFill>
              </a:rPr>
              <a:t>MUST</a:t>
            </a:r>
            <a:r>
              <a:rPr lang="en-GB" sz="1200" dirty="0" smtClean="0">
                <a:solidFill>
                  <a:srgbClr val="594C45"/>
                </a:solidFill>
              </a:rPr>
              <a:t>  </a:t>
            </a:r>
            <a:r>
              <a:rPr lang="en-GB" sz="1200" b="1" dirty="0" smtClean="0">
                <a:solidFill>
                  <a:srgbClr val="594C45"/>
                </a:solidFill>
              </a:rPr>
              <a:t>HAVE ATTENDED AN INTRODUCTORY WORKSHOP 	BEFORE APPLYING TO ATTEND AN INTERMEDIATE WORKSHOP</a:t>
            </a:r>
            <a:endParaRPr lang="en-GB" sz="1200" b="1" dirty="0">
              <a:solidFill>
                <a:srgbClr val="594C45"/>
              </a:solidFill>
            </a:endParaRPr>
          </a:p>
          <a:p>
            <a:pPr>
              <a:spcAft>
                <a:spcPts val="400"/>
              </a:spcAft>
            </a:pPr>
            <a:r>
              <a:rPr lang="en-GB" sz="1200" b="1" dirty="0">
                <a:solidFill>
                  <a:srgbClr val="594C45"/>
                </a:solidFill>
              </a:rPr>
              <a:t> </a:t>
            </a:r>
            <a:r>
              <a:rPr lang="en-GB" sz="1200" b="1" u="sng" dirty="0" smtClean="0">
                <a:solidFill>
                  <a:srgbClr val="594C45"/>
                </a:solidFill>
              </a:rPr>
              <a:t>VENUE</a:t>
            </a:r>
            <a:r>
              <a:rPr lang="en-GB" sz="1200" b="1" dirty="0" smtClean="0">
                <a:solidFill>
                  <a:srgbClr val="594C45"/>
                </a:solidFill>
              </a:rPr>
              <a:t>: 	</a:t>
            </a:r>
            <a:r>
              <a:rPr lang="en-US" sz="1200" b="1" dirty="0" smtClean="0">
                <a:solidFill>
                  <a:srgbClr val="594C45"/>
                </a:solidFill>
              </a:rPr>
              <a:t>The </a:t>
            </a:r>
            <a:r>
              <a:rPr lang="en-US" sz="1200" b="1" dirty="0">
                <a:solidFill>
                  <a:srgbClr val="594C45"/>
                </a:solidFill>
              </a:rPr>
              <a:t>Guild of Psychotherapists, 47 Nelson Square, London SE1 </a:t>
            </a:r>
            <a:r>
              <a:rPr lang="en-US" sz="1200" b="1" dirty="0" smtClean="0">
                <a:solidFill>
                  <a:srgbClr val="594C45"/>
                </a:solidFill>
              </a:rPr>
              <a:t>0QA</a:t>
            </a:r>
          </a:p>
          <a:p>
            <a:pPr>
              <a:spcAft>
                <a:spcPts val="400"/>
              </a:spcAft>
            </a:pPr>
            <a:endParaRPr lang="en-US" sz="1200" b="1" dirty="0">
              <a:solidFill>
                <a:srgbClr val="594C45"/>
              </a:solidFill>
            </a:endParaRPr>
          </a:p>
          <a:p>
            <a:pPr>
              <a:spcAft>
                <a:spcPts val="400"/>
              </a:spcAft>
            </a:pPr>
            <a:r>
              <a:rPr lang="en-US" sz="1200" b="1" dirty="0" smtClean="0">
                <a:solidFill>
                  <a:srgbClr val="594C45"/>
                </a:solidFill>
              </a:rPr>
              <a:t> </a:t>
            </a:r>
            <a:r>
              <a:rPr lang="en-US" sz="1200" b="1" u="sng" dirty="0" smtClean="0">
                <a:solidFill>
                  <a:srgbClr val="594C45"/>
                </a:solidFill>
              </a:rPr>
              <a:t>BOOKING</a:t>
            </a:r>
            <a:r>
              <a:rPr lang="en-US" sz="1200" b="1" dirty="0" smtClean="0">
                <a:solidFill>
                  <a:srgbClr val="594C45"/>
                </a:solidFill>
              </a:rPr>
              <a:t>:	Please complete the attached booking form and return it by email to</a:t>
            </a:r>
          </a:p>
          <a:p>
            <a:pPr>
              <a:spcAft>
                <a:spcPts val="400"/>
              </a:spcAft>
            </a:pPr>
            <a:r>
              <a:rPr lang="en-US" sz="1200" b="1" dirty="0">
                <a:solidFill>
                  <a:srgbClr val="594C45"/>
                </a:solidFill>
              </a:rPr>
              <a:t>	</a:t>
            </a:r>
            <a:r>
              <a:rPr lang="en-US" sz="1200" b="1" dirty="0" smtClean="0">
                <a:solidFill>
                  <a:srgbClr val="594C45"/>
                </a:solidFill>
              </a:rPr>
              <a:t>Maggie </a:t>
            </a:r>
            <a:r>
              <a:rPr lang="en-US" sz="1200" b="1" dirty="0" err="1" smtClean="0">
                <a:solidFill>
                  <a:srgbClr val="594C45"/>
                </a:solidFill>
              </a:rPr>
              <a:t>Cusworth</a:t>
            </a:r>
            <a:r>
              <a:rPr lang="en-US" sz="1200" b="1" dirty="0" smtClean="0">
                <a:solidFill>
                  <a:srgbClr val="594C45"/>
                </a:solidFill>
              </a:rPr>
              <a:t> at </a:t>
            </a:r>
            <a:r>
              <a:rPr lang="en-US" sz="1200" b="1" dirty="0" smtClean="0">
                <a:solidFill>
                  <a:srgbClr val="594C45"/>
                </a:solidFill>
                <a:hlinkClick r:id="rId3"/>
              </a:rPr>
              <a:t>maggie@crisalida.co.uk</a:t>
            </a:r>
            <a:endParaRPr lang="en-US" sz="1200" b="1" dirty="0" smtClean="0">
              <a:solidFill>
                <a:srgbClr val="594C45"/>
              </a:solidFill>
            </a:endParaRPr>
          </a:p>
        </p:txBody>
      </p:sp>
      <p:pic>
        <p:nvPicPr>
          <p:cNvPr id="1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4664" y="5817096"/>
            <a:ext cx="1069200" cy="1591741"/>
          </a:xfrm>
          <a:prstGeom prst="rect">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6" name="TextBox 15"/>
          <p:cNvSpPr txBox="1"/>
          <p:nvPr/>
        </p:nvSpPr>
        <p:spPr>
          <a:xfrm>
            <a:off x="1691926" y="5889104"/>
            <a:ext cx="4833418" cy="1615811"/>
          </a:xfrm>
          <a:prstGeom prst="rect">
            <a:avLst/>
          </a:prstGeom>
          <a:solidFill>
            <a:schemeClr val="bg1"/>
          </a:solidFill>
          <a:ln>
            <a:solidFill>
              <a:schemeClr val="bg1"/>
            </a:solidFill>
          </a:ln>
        </p:spPr>
        <p:txBody>
          <a:bodyPr wrap="square" lIns="91424" tIns="45712" rIns="91424" bIns="45712" rtlCol="0">
            <a:spAutoFit/>
          </a:bodyPr>
          <a:lstStyle/>
          <a:p>
            <a:r>
              <a:rPr lang="en-GB" sz="1100" b="1" dirty="0" smtClean="0">
                <a:solidFill>
                  <a:srgbClr val="594C45"/>
                </a:solidFill>
                <a:latin typeface="Verdana" pitchFamily="34" charset="0"/>
              </a:rPr>
              <a:t>Tor Wennerberg </a:t>
            </a:r>
            <a:r>
              <a:rPr lang="en-GB" sz="1100" dirty="0" smtClean="0">
                <a:solidFill>
                  <a:srgbClr val="594C45"/>
                </a:solidFill>
                <a:latin typeface="Verdana" pitchFamily="34" charset="0"/>
              </a:rPr>
              <a:t>is a licenced clinical psychologist in Stockholm, Sweden and Certified Trainer of the Coherence Psychology Institute.  He is the author of two books on attachment theory and differentiation theory, published in 2010 and 2013 respectively.  Both are widely used in psychotherapy trainings throughout Sweden.  A chapter in his most recent book introduced Coherence Therapy for a Swedish professional audience.  He is also a regular contributor to the Journal of the Swedish Psychological Association.</a:t>
            </a:r>
          </a:p>
        </p:txBody>
      </p:sp>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4670" y="2432720"/>
            <a:ext cx="1069200" cy="1515479"/>
          </a:xfrm>
          <a:prstGeom prst="rect">
            <a:avLst/>
          </a:prstGeom>
        </p:spPr>
      </p:pic>
      <p:sp>
        <p:nvSpPr>
          <p:cNvPr id="11" name="TextBox 10"/>
          <p:cNvSpPr txBox="1"/>
          <p:nvPr/>
        </p:nvSpPr>
        <p:spPr>
          <a:xfrm>
            <a:off x="1700808" y="2432720"/>
            <a:ext cx="4833418" cy="1615811"/>
          </a:xfrm>
          <a:prstGeom prst="rect">
            <a:avLst/>
          </a:prstGeom>
          <a:solidFill>
            <a:schemeClr val="bg1"/>
          </a:solidFill>
          <a:ln>
            <a:solidFill>
              <a:schemeClr val="bg1"/>
            </a:solidFill>
          </a:ln>
        </p:spPr>
        <p:txBody>
          <a:bodyPr wrap="square" lIns="91424" tIns="45712" rIns="91424" bIns="45712" rtlCol="0">
            <a:spAutoFit/>
          </a:bodyPr>
          <a:lstStyle/>
          <a:p>
            <a:r>
              <a:rPr lang="en-US" sz="1100" b="1" dirty="0">
                <a:latin typeface="Verdana" panose="020B0604030504040204" pitchFamily="34" charset="0"/>
                <a:ea typeface="Verdana" panose="020B0604030504040204" pitchFamily="34" charset="0"/>
                <a:cs typeface="Verdana" panose="020B0604030504040204" pitchFamily="34" charset="0"/>
              </a:rPr>
              <a:t>Bruce </a:t>
            </a:r>
            <a:r>
              <a:rPr lang="en-US" sz="1100" b="1" dirty="0" smtClean="0">
                <a:latin typeface="Verdana" panose="020B0604030504040204" pitchFamily="34" charset="0"/>
                <a:ea typeface="Verdana" panose="020B0604030504040204" pitchFamily="34" charset="0"/>
                <a:cs typeface="Verdana" panose="020B0604030504040204" pitchFamily="34" charset="0"/>
              </a:rPr>
              <a:t>Ecker </a:t>
            </a:r>
            <a:r>
              <a:rPr lang="en-US" sz="1100" dirty="0">
                <a:latin typeface="Verdana" panose="020B0604030504040204" pitchFamily="34" charset="0"/>
                <a:ea typeface="Verdana" panose="020B0604030504040204" pitchFamily="34" charset="0"/>
                <a:cs typeface="Verdana" panose="020B0604030504040204" pitchFamily="34" charset="0"/>
              </a:rPr>
              <a:t>is co-originator of Coherence Therapy and coauthor of </a:t>
            </a:r>
            <a:r>
              <a:rPr lang="en-US" sz="1100" dirty="0" smtClean="0">
                <a:latin typeface="Verdana" panose="020B0604030504040204" pitchFamily="34" charset="0"/>
                <a:ea typeface="Verdana" panose="020B0604030504040204" pitchFamily="34" charset="0"/>
                <a:cs typeface="Verdana" panose="020B0604030504040204" pitchFamily="34" charset="0"/>
              </a:rPr>
              <a:t>‘Unlocking </a:t>
            </a:r>
            <a:r>
              <a:rPr lang="en-US" sz="1100" dirty="0">
                <a:latin typeface="Verdana" panose="020B0604030504040204" pitchFamily="34" charset="0"/>
                <a:ea typeface="Verdana" panose="020B0604030504040204" pitchFamily="34" charset="0"/>
                <a:cs typeface="Verdana" panose="020B0604030504040204" pitchFamily="34" charset="0"/>
              </a:rPr>
              <a:t>the Emotional Brain: Eliminating Symptoms at Their Roots Using Memory </a:t>
            </a:r>
            <a:r>
              <a:rPr lang="en-US" sz="1100" dirty="0" smtClean="0">
                <a:latin typeface="Verdana" panose="020B0604030504040204" pitchFamily="34" charset="0"/>
                <a:ea typeface="Verdana" panose="020B0604030504040204" pitchFamily="34" charset="0"/>
                <a:cs typeface="Verdana" panose="020B0604030504040204" pitchFamily="34" charset="0"/>
              </a:rPr>
              <a:t>Reconsolidation,’ </a:t>
            </a:r>
            <a:r>
              <a:rPr lang="en-US" sz="1100" dirty="0">
                <a:latin typeface="Verdana" panose="020B0604030504040204" pitchFamily="34" charset="0"/>
                <a:ea typeface="Verdana" panose="020B0604030504040204" pitchFamily="34" charset="0"/>
                <a:cs typeface="Verdana" panose="020B0604030504040204" pitchFamily="34" charset="0"/>
              </a:rPr>
              <a:t>the Coherence Therapy Practice Manual &amp; Training </a:t>
            </a:r>
            <a:r>
              <a:rPr lang="en-US" sz="1100" dirty="0" smtClean="0">
                <a:latin typeface="Verdana" panose="020B0604030504040204" pitchFamily="34" charset="0"/>
                <a:ea typeface="Verdana" panose="020B0604030504040204" pitchFamily="34" charset="0"/>
                <a:cs typeface="Verdana" panose="020B0604030504040204" pitchFamily="34" charset="0"/>
              </a:rPr>
              <a:t>Guide, </a:t>
            </a:r>
            <a:r>
              <a:rPr lang="en-US" sz="1100" dirty="0">
                <a:latin typeface="Verdana" panose="020B0604030504040204" pitchFamily="34" charset="0"/>
                <a:ea typeface="Verdana" panose="020B0604030504040204" pitchFamily="34" charset="0"/>
                <a:cs typeface="Verdana" panose="020B0604030504040204" pitchFamily="34" charset="0"/>
              </a:rPr>
              <a:t>and </a:t>
            </a:r>
            <a:r>
              <a:rPr lang="en-US" sz="1100" dirty="0" smtClean="0">
                <a:latin typeface="Verdana" panose="020B0604030504040204" pitchFamily="34" charset="0"/>
                <a:ea typeface="Verdana" panose="020B0604030504040204" pitchFamily="34" charset="0"/>
                <a:cs typeface="Verdana" panose="020B0604030504040204" pitchFamily="34" charset="0"/>
              </a:rPr>
              <a:t>‘Depth </a:t>
            </a:r>
            <a:r>
              <a:rPr lang="en-US" sz="1100" dirty="0">
                <a:latin typeface="Verdana" panose="020B0604030504040204" pitchFamily="34" charset="0"/>
                <a:ea typeface="Verdana" panose="020B0604030504040204" pitchFamily="34" charset="0"/>
                <a:cs typeface="Verdana" panose="020B0604030504040204" pitchFamily="34" charset="0"/>
              </a:rPr>
              <a:t>Oriented Brief Therapy: How To Be Brief When You Were Trained To Be Deep and Vice Versa</a:t>
            </a:r>
            <a:r>
              <a:rPr lang="en-US" sz="1100" dirty="0" smtClean="0">
                <a:latin typeface="Verdana" panose="020B0604030504040204" pitchFamily="34" charset="0"/>
                <a:ea typeface="Verdana" panose="020B0604030504040204" pitchFamily="34" charset="0"/>
                <a:cs typeface="Verdana" panose="020B0604030504040204" pitchFamily="34" charset="0"/>
              </a:rPr>
              <a:t>.’ </a:t>
            </a:r>
            <a:r>
              <a:rPr lang="en-US" sz="1100" dirty="0">
                <a:latin typeface="Verdana" panose="020B0604030504040204" pitchFamily="34" charset="0"/>
                <a:ea typeface="Verdana" panose="020B0604030504040204" pitchFamily="34" charset="0"/>
                <a:cs typeface="Verdana" panose="020B0604030504040204" pitchFamily="34" charset="0"/>
              </a:rPr>
              <a:t>Clarifying how transformational change takes place is the central theme of Bruce Ecker's clinical </a:t>
            </a:r>
            <a:r>
              <a:rPr lang="en-US" sz="1100" dirty="0" smtClean="0">
                <a:latin typeface="Verdana" panose="020B0604030504040204" pitchFamily="34" charset="0"/>
                <a:ea typeface="Verdana" panose="020B0604030504040204" pitchFamily="34" charset="0"/>
                <a:cs typeface="Verdana" panose="020B0604030504040204" pitchFamily="34" charset="0"/>
              </a:rPr>
              <a:t>career. </a:t>
            </a:r>
            <a:r>
              <a:rPr lang="en-US" sz="1100" dirty="0">
                <a:latin typeface="Verdana" panose="020B0604030504040204" pitchFamily="34" charset="0"/>
                <a:ea typeface="Verdana" panose="020B0604030504040204" pitchFamily="34" charset="0"/>
                <a:cs typeface="Verdana" panose="020B0604030504040204" pitchFamily="34" charset="0"/>
              </a:rPr>
              <a:t>Since 2006 he has driven the clinical field's recognition of memory reconsolidation as the core process of transformational </a:t>
            </a:r>
            <a:r>
              <a:rPr lang="en-US" sz="1100" dirty="0" smtClean="0">
                <a:latin typeface="Verdana" panose="020B0604030504040204" pitchFamily="34" charset="0"/>
                <a:ea typeface="Verdana" panose="020B0604030504040204" pitchFamily="34" charset="0"/>
                <a:cs typeface="Verdana" panose="020B0604030504040204" pitchFamily="34" charset="0"/>
              </a:rPr>
              <a:t>change.</a:t>
            </a:r>
            <a:endParaRPr lang="en-GB" sz="1100" dirty="0" smtClean="0">
              <a:solidFill>
                <a:srgbClr val="594C45"/>
              </a:solidFill>
              <a:latin typeface="Verdana" pitchFamily="34" charset="0"/>
              <a:ea typeface="Verdana" panose="020B0604030504040204" pitchFamily="34" charset="0"/>
              <a:cs typeface="Verdana" panose="020B0604030504040204" pitchFamily="34" charset="0"/>
            </a:endParaRPr>
          </a:p>
        </p:txBody>
      </p:sp>
      <p:sp>
        <p:nvSpPr>
          <p:cNvPr id="17" name="TextBox 16"/>
          <p:cNvSpPr txBox="1"/>
          <p:nvPr/>
        </p:nvSpPr>
        <p:spPr>
          <a:xfrm>
            <a:off x="374184" y="1352600"/>
            <a:ext cx="6223168" cy="584759"/>
          </a:xfrm>
          <a:prstGeom prst="rect">
            <a:avLst/>
          </a:prstGeom>
          <a:noFill/>
        </p:spPr>
        <p:txBody>
          <a:bodyPr wrap="square" lIns="91424" tIns="45712" rIns="91424" bIns="45712" rtlCol="0">
            <a:spAutoFit/>
          </a:bodyPr>
          <a:lstStyle/>
          <a:p>
            <a:pPr algn="ctr"/>
            <a:r>
              <a:rPr lang="en-GB" sz="1600" b="1" dirty="0" smtClean="0">
                <a:solidFill>
                  <a:srgbClr val="0070C0"/>
                </a:solidFill>
              </a:rPr>
              <a:t>UTILIZING THE BRAIN’S PROCESS OF MEMORY RECONSOLIDATION FOR DISSOLVING SYMPTOM-GENERATING IMPLICIT CONSTRUCTS</a:t>
            </a:r>
            <a:endParaRPr lang="en-GB" sz="2000" b="1" dirty="0">
              <a:solidFill>
                <a:srgbClr val="0070C0"/>
              </a:solidFill>
            </a:endParaRPr>
          </a:p>
        </p:txBody>
      </p:sp>
    </p:spTree>
    <p:extLst>
      <p:ext uri="{BB962C8B-B14F-4D97-AF65-F5344CB8AC3E}">
        <p14:creationId xmlns:p14="http://schemas.microsoft.com/office/powerpoint/2010/main" val="1585854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1812</TotalTime>
  <Words>607</Words>
  <Application>Microsoft Office PowerPoint</Application>
  <PresentationFormat>A4 Paper (210x297 mm)</PresentationFormat>
  <Paragraphs>37</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Malgun Gothic</vt:lpstr>
      <vt:lpstr>Arial</vt:lpstr>
      <vt:lpstr>Calibri</vt:lpstr>
      <vt:lpstr>Microsoft Tai Le</vt:lpstr>
      <vt:lpstr>Verdana</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Kerry-Lyn</dc:creator>
  <cp:lastModifiedBy>Maggie Cusworth</cp:lastModifiedBy>
  <cp:revision>95</cp:revision>
  <cp:lastPrinted>2014-11-02T16:34:13Z</cp:lastPrinted>
  <dcterms:created xsi:type="dcterms:W3CDTF">2010-06-21T14:36:24Z</dcterms:created>
  <dcterms:modified xsi:type="dcterms:W3CDTF">2015-10-30T12:35:33Z</dcterms:modified>
</cp:coreProperties>
</file>